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60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104" d="100"/>
          <a:sy n="104" d="100"/>
        </p:scale>
        <p:origin x="72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02/03/2026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5397"/>
            <a:ext cx="1911282" cy="1093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862916" y="5162716"/>
            <a:ext cx="61862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28/02/2026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A42319F-99A3-83D6-3AE3-D66E60B674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857" y="169406"/>
            <a:ext cx="1945911" cy="825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93D4493-23C4-4A1E-B7D2-EAF6F21CB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76" y="5163671"/>
            <a:ext cx="1356799" cy="1364132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88634B0E-9582-4279-A951-69EA4CC602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6774849"/>
              </p:ext>
            </p:extLst>
          </p:nvPr>
        </p:nvGraphicFramePr>
        <p:xfrm>
          <a:off x="770966" y="1306335"/>
          <a:ext cx="10856255" cy="33666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1395">
                  <a:extLst>
                    <a:ext uri="{9D8B030D-6E8A-4147-A177-3AD203B41FA5}">
                      <a16:colId xmlns:a16="http://schemas.microsoft.com/office/drawing/2014/main" val="3566865041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2400820659"/>
                    </a:ext>
                  </a:extLst>
                </a:gridCol>
                <a:gridCol w="797551">
                  <a:extLst>
                    <a:ext uri="{9D8B030D-6E8A-4147-A177-3AD203B41FA5}">
                      <a16:colId xmlns:a16="http://schemas.microsoft.com/office/drawing/2014/main" val="898622234"/>
                    </a:ext>
                  </a:extLst>
                </a:gridCol>
                <a:gridCol w="905553">
                  <a:extLst>
                    <a:ext uri="{9D8B030D-6E8A-4147-A177-3AD203B41FA5}">
                      <a16:colId xmlns:a16="http://schemas.microsoft.com/office/drawing/2014/main" val="3664133573"/>
                    </a:ext>
                  </a:extLst>
                </a:gridCol>
                <a:gridCol w="515085">
                  <a:extLst>
                    <a:ext uri="{9D8B030D-6E8A-4147-A177-3AD203B41FA5}">
                      <a16:colId xmlns:a16="http://schemas.microsoft.com/office/drawing/2014/main" val="45589810"/>
                    </a:ext>
                  </a:extLst>
                </a:gridCol>
                <a:gridCol w="681242">
                  <a:extLst>
                    <a:ext uri="{9D8B030D-6E8A-4147-A177-3AD203B41FA5}">
                      <a16:colId xmlns:a16="http://schemas.microsoft.com/office/drawing/2014/main" val="1405517700"/>
                    </a:ext>
                  </a:extLst>
                </a:gridCol>
                <a:gridCol w="766398">
                  <a:extLst>
                    <a:ext uri="{9D8B030D-6E8A-4147-A177-3AD203B41FA5}">
                      <a16:colId xmlns:a16="http://schemas.microsoft.com/office/drawing/2014/main" val="1055809834"/>
                    </a:ext>
                  </a:extLst>
                </a:gridCol>
                <a:gridCol w="938784">
                  <a:extLst>
                    <a:ext uri="{9D8B030D-6E8A-4147-A177-3AD203B41FA5}">
                      <a16:colId xmlns:a16="http://schemas.microsoft.com/office/drawing/2014/main" val="2992368580"/>
                    </a:ext>
                  </a:extLst>
                </a:gridCol>
                <a:gridCol w="1165173">
                  <a:extLst>
                    <a:ext uri="{9D8B030D-6E8A-4147-A177-3AD203B41FA5}">
                      <a16:colId xmlns:a16="http://schemas.microsoft.com/office/drawing/2014/main" val="2605962010"/>
                    </a:ext>
                  </a:extLst>
                </a:gridCol>
                <a:gridCol w="1096633">
                  <a:extLst>
                    <a:ext uri="{9D8B030D-6E8A-4147-A177-3AD203B41FA5}">
                      <a16:colId xmlns:a16="http://schemas.microsoft.com/office/drawing/2014/main" val="2467973686"/>
                    </a:ext>
                  </a:extLst>
                </a:gridCol>
                <a:gridCol w="764320">
                  <a:extLst>
                    <a:ext uri="{9D8B030D-6E8A-4147-A177-3AD203B41FA5}">
                      <a16:colId xmlns:a16="http://schemas.microsoft.com/office/drawing/2014/main" val="4076549846"/>
                    </a:ext>
                  </a:extLst>
                </a:gridCol>
                <a:gridCol w="1912879">
                  <a:extLst>
                    <a:ext uri="{9D8B030D-6E8A-4147-A177-3AD203B41FA5}">
                      <a16:colId xmlns:a16="http://schemas.microsoft.com/office/drawing/2014/main" val="369234970"/>
                    </a:ext>
                  </a:extLst>
                </a:gridCol>
              </a:tblGrid>
              <a:tr h="201563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u="none" strike="noStrike">
                          <a:effectLst/>
                        </a:rPr>
                        <a:t>Rubro:</a:t>
                      </a:r>
                      <a:endParaRPr lang="es-MX" sz="10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b"/>
                </a:tc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es-ES" sz="1000" b="1" u="none" strike="noStrike" dirty="0">
                          <a:effectLst/>
                        </a:rPr>
                        <a:t>Artículo 22. Fracción III. El importe por concepto de viáticos a partir del jefe de departamento y, en su caso, de gastos de representación.</a:t>
                      </a:r>
                      <a:endParaRPr lang="es-ES" sz="10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b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504095"/>
                  </a:ext>
                </a:extLst>
              </a:tr>
              <a:tr h="460715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Periodo de actualización: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MX" sz="700" u="none" strike="noStrike" dirty="0">
                          <a:effectLst/>
                        </a:rPr>
                        <a:t>Mensual, con revisión trimestral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63408"/>
                  </a:ext>
                </a:extLst>
              </a:tr>
              <a:tr h="52406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Descripción: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 gridSpan="11">
                  <a:txBody>
                    <a:bodyPr/>
                    <a:lstStyle/>
                    <a:p>
                      <a:pPr algn="l" fontAlgn="ctr"/>
                      <a:r>
                        <a:rPr lang="es-ES" sz="700" u="none" strike="noStrike" dirty="0">
                          <a:effectLst/>
                        </a:rPr>
                        <a:t>En esta fracción se publicará el importe de los recursos asignados a las personas servidoras públicas que, para el desempeño de sus funciones, deban de trasladarse a lugares distintos al de su adscripción, cubriendo una comisión. </a:t>
                      </a:r>
                      <a:br>
                        <a:rPr lang="es-ES" sz="700" u="none" strike="noStrike" dirty="0">
                          <a:effectLst/>
                        </a:rPr>
                      </a:br>
                      <a:r>
                        <a:rPr lang="es-ES" sz="700" u="none" strike="noStrike" dirty="0">
                          <a:effectLst/>
                        </a:rPr>
                        <a:t>Dichos recursos cubrirán los gastos por concepto de alimentación, hospedaje y gastos menores inherentes al viaje a partir de la categoría de jefatura de departamento. Se deben publicar los gastos de representación, en caso de no contar con esta partida, se debe publicar nota fundada, motivada y con su respectiva actualización en formato día/mes/año. 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64146"/>
                  </a:ext>
                </a:extLst>
              </a:tr>
              <a:tr h="97666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Ejercicio.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</a:rPr>
                        <a:t>Fecha de inicio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</a:rPr>
                        <a:t>Fecha de término del periodo que se informa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</a:rPr>
                        <a:t>Nombre completo de la persona servidora pública comisionada (nombre(s) y apellidos).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 Viático Autorizado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 Viático  Solventado 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</a:rPr>
                        <a:t>Lugar y fecha de la comisión.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Motivo de la comisión.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 dirty="0">
                          <a:effectLst/>
                        </a:rPr>
                        <a:t>Total de gastos de representación (en caso de no contar con esta partida, realizar nota aclaratoria fundada y motivada. </a:t>
                      </a:r>
                      <a:endParaRPr lang="es-ES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>
                          <a:effectLst/>
                        </a:rPr>
                        <a:t>Área(s) responsable(s) que genera(n), posee(n),</a:t>
                      </a:r>
                      <a:br>
                        <a:rPr lang="es-MX" sz="700" u="none" strike="noStrike">
                          <a:effectLst/>
                        </a:rPr>
                      </a:br>
                      <a:r>
                        <a:rPr lang="es-MX" sz="700" u="none" strike="noStrike">
                          <a:effectLst/>
                        </a:rPr>
                        <a:t>publica(n) y actualiza(n) la información.</a:t>
                      </a:r>
                      <a:endParaRPr lang="es-MX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700" u="none" strike="noStrike">
                          <a:effectLst/>
                        </a:rPr>
                        <a:t>Fecha de actualización de la</a:t>
                      </a:r>
                      <a:br>
                        <a:rPr lang="es-ES" sz="700" u="none" strike="noStrike">
                          <a:effectLst/>
                        </a:rPr>
                      </a:br>
                      <a:r>
                        <a:rPr lang="es-ES" sz="700" u="none" strike="noStrike">
                          <a:effectLst/>
                        </a:rPr>
                        <a:t>información (día/mes/año).</a:t>
                      </a:r>
                      <a:endParaRPr lang="es-ES" sz="7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700" u="none" strike="noStrike" dirty="0">
                          <a:effectLst/>
                        </a:rPr>
                        <a:t>Nota (espacio para observaciones).</a:t>
                      </a:r>
                      <a:endParaRPr lang="es-MX" sz="7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 anchor="ctr"/>
                </a:tc>
                <a:extLst>
                  <a:ext uri="{0D108BD9-81ED-4DB2-BD59-A6C34878D82A}">
                    <a16:rowId xmlns:a16="http://schemas.microsoft.com/office/drawing/2014/main" val="2341722259"/>
                  </a:ext>
                </a:extLst>
              </a:tr>
              <a:tr h="1203619">
                <a:tc>
                  <a:txBody>
                    <a:bodyPr/>
                    <a:lstStyle/>
                    <a:p>
                      <a:pPr algn="ctr" fontAlgn="t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01/02/2026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28/02/2026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sin dato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                $26,800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 Comprobado $25,763.42      Reintegrado   $1,036.58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México D.F.                    Del 3 al 6 de febrero del 2026.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Continuar con la investigación de conductas delictivas por dos robos a casa habitación en Saltillo, Coahuila."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u="none" strike="noStrike">
                          <a:effectLst/>
                        </a:rPr>
                        <a:t> 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700" u="none" strike="noStrike">
                          <a:effectLst/>
                        </a:rPr>
                        <a:t>Dirección Administrativa 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s-MX" sz="700" u="none" strike="noStrike">
                          <a:effectLst/>
                        </a:rPr>
                        <a:t>28/02/2026</a:t>
                      </a:r>
                      <a:endParaRPr lang="es-MX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700" u="none" strike="noStrike" dirty="0">
                          <a:effectLst/>
                        </a:rPr>
                        <a:t>De conformidad con el Capítulo III, Sección I denominado De la Información Reservada, en el artículo 79 fracciones I, IV,  VII y XIV de la Ley de Transparencia y Acceso a la Información Pública del Estado de Coahuila de Zaragoza, me permito informar que los nombres de los servidores públicos es información reservada por materia de seguridad de acuerdo con las funciones y atribuciones de la Comisaría de Seguridad y Protección Ciudadana. </a:t>
                      </a:r>
                      <a:endParaRPr lang="es-ES" sz="7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759" marR="5759" marT="5759" marB="0"/>
                </a:tc>
                <a:extLst>
                  <a:ext uri="{0D108BD9-81ED-4DB2-BD59-A6C34878D82A}">
                    <a16:rowId xmlns:a16="http://schemas.microsoft.com/office/drawing/2014/main" val="10458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426583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2477</TotalTime>
  <Words>461</Words>
  <Application>Microsoft Office PowerPoint</Application>
  <PresentationFormat>Panorámica</PresentationFormat>
  <Paragraphs>35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Aptos Narrow</vt:lpstr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141</cp:revision>
  <cp:lastPrinted>2018-02-13T17:09:28Z</cp:lastPrinted>
  <dcterms:created xsi:type="dcterms:W3CDTF">2018-02-03T22:13:09Z</dcterms:created>
  <dcterms:modified xsi:type="dcterms:W3CDTF">2026-03-02T18:26:27Z</dcterms:modified>
</cp:coreProperties>
</file>